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9" r:id="rId2"/>
    <p:sldId id="262" r:id="rId3"/>
    <p:sldId id="260" r:id="rId4"/>
    <p:sldId id="264" r:id="rId5"/>
    <p:sldId id="266" r:id="rId6"/>
    <p:sldId id="269" r:id="rId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r">
              <a:defRPr sz="1200"/>
            </a:lvl1pPr>
          </a:lstStyle>
          <a:p>
            <a:fld id="{42F91C3E-3AEE-47B2-84F0-C0A9918EB46B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2" y="9428584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r">
              <a:defRPr sz="1200"/>
            </a:lvl1pPr>
          </a:lstStyle>
          <a:p>
            <a:fld id="{B6100D81-B8BC-4F1C-8C8E-8249924C71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98D6-25AC-4035-AA46-D644BA9540C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1554-B16C-40E6-9CC1-BBBE6C5B9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98D6-25AC-4035-AA46-D644BA9540C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1554-B16C-40E6-9CC1-BBBE6C5B9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98D6-25AC-4035-AA46-D644BA9540C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1554-B16C-40E6-9CC1-BBBE6C5B9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98D6-25AC-4035-AA46-D644BA9540C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1554-B16C-40E6-9CC1-BBBE6C5B9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98D6-25AC-4035-AA46-D644BA9540C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1554-B16C-40E6-9CC1-BBBE6C5B9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98D6-25AC-4035-AA46-D644BA9540C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1554-B16C-40E6-9CC1-BBBE6C5B9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98D6-25AC-4035-AA46-D644BA9540C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1554-B16C-40E6-9CC1-BBBE6C5B9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98D6-25AC-4035-AA46-D644BA9540C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1554-B16C-40E6-9CC1-BBBE6C5B9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98D6-25AC-4035-AA46-D644BA9540C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1554-B16C-40E6-9CC1-BBBE6C5B9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98D6-25AC-4035-AA46-D644BA9540C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1554-B16C-40E6-9CC1-BBBE6C5B9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D98D6-25AC-4035-AA46-D644BA9540C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1554-B16C-40E6-9CC1-BBBE6C5B9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D98D6-25AC-4035-AA46-D644BA9540C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31554-B16C-40E6-9CC1-BBBE6C5B9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2139"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lum bright="28000" contrast="-27000"/>
          </a:blip>
          <a:srcRect r="1004" b="1795"/>
          <a:stretch>
            <a:fillRect/>
          </a:stretch>
        </p:blipFill>
        <p:spPr bwMode="auto">
          <a:xfrm>
            <a:off x="0" y="0"/>
            <a:ext cx="921774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Разминка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21" name="Содержимое 20"/>
          <p:cNvSpPr>
            <a:spLocks noGrp="1"/>
          </p:cNvSpPr>
          <p:nvPr>
            <p:ph idx="1"/>
          </p:nvPr>
        </p:nvSpPr>
        <p:spPr>
          <a:xfrm>
            <a:off x="914400" y="157161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1) К </a:t>
            </a:r>
            <a:r>
              <a:rPr lang="ru-RU" b="1" i="1" dirty="0" smtClean="0">
                <a:solidFill>
                  <a:srgbClr val="C00000"/>
                </a:solidFill>
              </a:rPr>
              <a:t>какому</a:t>
            </a:r>
            <a:r>
              <a:rPr lang="ru-RU" b="1" dirty="0" smtClean="0"/>
              <a:t> склонению относится слово мама?</a:t>
            </a:r>
          </a:p>
          <a:p>
            <a:pPr>
              <a:buNone/>
            </a:pPr>
            <a:r>
              <a:rPr lang="ru-RU" b="1" dirty="0" smtClean="0"/>
              <a:t>2) </a:t>
            </a:r>
            <a:r>
              <a:rPr lang="ru-RU" b="1" i="1" dirty="0" smtClean="0">
                <a:solidFill>
                  <a:srgbClr val="C00000"/>
                </a:solidFill>
              </a:rPr>
              <a:t>Сколько</a:t>
            </a:r>
            <a:r>
              <a:rPr lang="ru-RU" b="1" dirty="0" smtClean="0"/>
              <a:t> братьев было у </a:t>
            </a:r>
            <a:r>
              <a:rPr lang="ru-RU" b="1" dirty="0" err="1" smtClean="0"/>
              <a:t>Ниф-Нифа</a:t>
            </a:r>
            <a:r>
              <a:rPr lang="ru-RU" b="1" dirty="0" smtClean="0"/>
              <a:t>?</a:t>
            </a:r>
          </a:p>
          <a:p>
            <a:pPr>
              <a:buNone/>
            </a:pPr>
            <a:r>
              <a:rPr lang="ru-RU" b="1" dirty="0" smtClean="0"/>
              <a:t>3) </a:t>
            </a:r>
            <a:r>
              <a:rPr lang="ru-RU" b="1" i="1" dirty="0" smtClean="0">
                <a:solidFill>
                  <a:srgbClr val="C00000"/>
                </a:solidFill>
              </a:rPr>
              <a:t>Какой</a:t>
            </a:r>
            <a:r>
              <a:rPr lang="ru-RU" b="1" dirty="0" smtClean="0"/>
              <a:t> по счету в году месяц ноябрь?</a:t>
            </a:r>
          </a:p>
          <a:p>
            <a:pPr>
              <a:buNone/>
            </a:pPr>
            <a:r>
              <a:rPr lang="ru-RU" b="1" dirty="0" smtClean="0"/>
              <a:t>4) </a:t>
            </a:r>
            <a:r>
              <a:rPr lang="ru-RU" b="1" i="1" dirty="0" smtClean="0">
                <a:solidFill>
                  <a:srgbClr val="C00000"/>
                </a:solidFill>
              </a:rPr>
              <a:t>Сколько</a:t>
            </a:r>
            <a:r>
              <a:rPr lang="ru-RU" b="1" dirty="0" smtClean="0"/>
              <a:t> лет в одном веке?</a:t>
            </a:r>
          </a:p>
          <a:p>
            <a:pPr>
              <a:buNone/>
            </a:pPr>
            <a:r>
              <a:rPr lang="ru-RU" b="1" dirty="0"/>
              <a:t>5</a:t>
            </a:r>
            <a:r>
              <a:rPr lang="ru-RU" b="1" dirty="0" smtClean="0"/>
              <a:t>) Назовите волшебное числительное многих сказок.</a:t>
            </a:r>
          </a:p>
          <a:p>
            <a:pPr>
              <a:buNone/>
            </a:pPr>
            <a:r>
              <a:rPr lang="ru-RU" b="1" dirty="0"/>
              <a:t>6</a:t>
            </a:r>
            <a:r>
              <a:rPr lang="ru-RU" b="1" dirty="0" smtClean="0"/>
              <a:t>) </a:t>
            </a:r>
            <a:r>
              <a:rPr lang="ru-RU" b="1" i="1" dirty="0" smtClean="0">
                <a:solidFill>
                  <a:srgbClr val="C00000"/>
                </a:solidFill>
              </a:rPr>
              <a:t>Сколько</a:t>
            </a:r>
            <a:r>
              <a:rPr lang="ru-RU" b="1" dirty="0" smtClean="0"/>
              <a:t> богатырей вышло из пены морской в сказке Пушкина?</a:t>
            </a:r>
          </a:p>
          <a:p>
            <a:pPr>
              <a:buNone/>
            </a:pPr>
            <a:r>
              <a:rPr lang="ru-RU" b="1" dirty="0"/>
              <a:t>7</a:t>
            </a:r>
            <a:r>
              <a:rPr lang="ru-RU" b="1" dirty="0" smtClean="0"/>
              <a:t>) </a:t>
            </a:r>
            <a:r>
              <a:rPr lang="ru-RU" b="1" i="1" dirty="0" smtClean="0">
                <a:solidFill>
                  <a:srgbClr val="C00000"/>
                </a:solidFill>
              </a:rPr>
              <a:t>Сколько</a:t>
            </a:r>
            <a:r>
              <a:rPr lang="ru-RU" b="1" dirty="0" smtClean="0"/>
              <a:t> раз нужно отмерить, чтобы один раз отрезать?</a:t>
            </a:r>
          </a:p>
          <a:p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750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500166" y="4143380"/>
            <a:ext cx="107157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71802" y="414338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86248" y="414338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500694" y="414338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27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143768" y="414338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1944" b="131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105997" y="522972"/>
            <a:ext cx="12202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FF00"/>
                </a:solidFill>
              </a:rPr>
              <a:t>16+3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95492" y="522971"/>
            <a:ext cx="13244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FF00"/>
                </a:solidFill>
              </a:rPr>
              <a:t>10+8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155752" y="522970"/>
            <a:ext cx="12618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FF00"/>
                </a:solidFill>
              </a:rPr>
              <a:t>19-14</a:t>
            </a:r>
          </a:p>
        </p:txBody>
      </p:sp>
      <p:sp>
        <p:nvSpPr>
          <p:cNvPr id="8" name="Выноска-облако 7"/>
          <p:cNvSpPr/>
          <p:nvPr/>
        </p:nvSpPr>
        <p:spPr>
          <a:xfrm>
            <a:off x="0" y="0"/>
            <a:ext cx="3428992" cy="2357430"/>
          </a:xfrm>
          <a:prstGeom prst="cloudCallout">
            <a:avLst>
              <a:gd name="adj1" fmla="val -28203"/>
              <a:gd name="adj2" fmla="val 87624"/>
            </a:avLst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Выноска-облако 9"/>
          <p:cNvSpPr/>
          <p:nvPr/>
        </p:nvSpPr>
        <p:spPr>
          <a:xfrm>
            <a:off x="3428992" y="0"/>
            <a:ext cx="3000364" cy="2357430"/>
          </a:xfrm>
          <a:prstGeom prst="cloudCallout">
            <a:avLst>
              <a:gd name="adj1" fmla="val 27652"/>
              <a:gd name="adj2" fmla="val 92472"/>
            </a:avLst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Выноска-облако 10"/>
          <p:cNvSpPr/>
          <p:nvPr/>
        </p:nvSpPr>
        <p:spPr>
          <a:xfrm>
            <a:off x="6429388" y="0"/>
            <a:ext cx="2714612" cy="2000240"/>
          </a:xfrm>
          <a:prstGeom prst="cloudCallout">
            <a:avLst>
              <a:gd name="adj1" fmla="val 23053"/>
              <a:gd name="adj2" fmla="val 144421"/>
            </a:avLst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34000" contrast="-23000"/>
          </a:blip>
          <a:srcRect b="3156"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Домашнее задание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4286256"/>
            <a:ext cx="76438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Подберите пословицы, поговорки, фразеологизмы, включающие числительные.</a:t>
            </a:r>
            <a:endParaRPr lang="ru-RU" sz="4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88</Words>
  <Application>Microsoft Office PowerPoint</Application>
  <PresentationFormat>Экран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Разминка</vt:lpstr>
      <vt:lpstr>Слайд 3</vt:lpstr>
      <vt:lpstr>Слайд 4</vt:lpstr>
      <vt:lpstr>Слайд 5</vt:lpstr>
      <vt:lpstr>Домашнее задание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Хеси</cp:lastModifiedBy>
  <cp:revision>54</cp:revision>
  <dcterms:created xsi:type="dcterms:W3CDTF">2011-01-12T08:31:06Z</dcterms:created>
  <dcterms:modified xsi:type="dcterms:W3CDTF">2022-02-28T11:41:53Z</dcterms:modified>
</cp:coreProperties>
</file>